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9144000" cy="5143500" type="screen16x9"/>
  <p:notesSz cx="6858000" cy="9144000"/>
  <p:embeddedFontLst>
    <p:embeddedFont>
      <p:font typeface="Lato" panose="020F0502020204030203" pitchFamily="34" charset="0"/>
      <p:regular r:id="rId12"/>
      <p:bold r:id="rId13"/>
      <p:italic r:id="rId14"/>
      <p:boldItalic r:id="rId15"/>
    </p:embeddedFont>
    <p:embeddedFont>
      <p:font typeface="Montserrat" panose="00000500000000000000"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25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c05b344ea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2c05b344ea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2c05b344ea_0_9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2c05b344ea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2c05b344ea_0_1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2c05b344ea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2c05b344ea_0_2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22c05b344ea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c0d863d5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c0d863d5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2c0d863d5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2c0d863d5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2c0d863d5a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2c0d863d5a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2c0d863d5a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22c0d863d5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sp>
        <p:nvSpPr>
          <p:cNvPr id="135" name="Google Shape;13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36" name="Google Shape;13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7" name="Google Shape;13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40" name="Google Shape;14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1"/>
        <p:cNvGrpSpPr/>
        <p:nvPr/>
      </p:nvGrpSpPr>
      <p:grpSpPr>
        <a:xfrm>
          <a:off x="0" y="0"/>
          <a:ext cx="0" cy="0"/>
          <a:chOff x="0" y="0"/>
          <a:chExt cx="0" cy="0"/>
        </a:xfrm>
      </p:grpSpPr>
      <p:sp>
        <p:nvSpPr>
          <p:cNvPr id="142" name="Google Shape;14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3" name="Google Shape;14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44" name="Google Shape;14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7" name="Google Shape;14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2" name="Google Shape;15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55" name="Google Shape;15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56" name="Google Shape;15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57"/>
        <p:cNvGrpSpPr/>
        <p:nvPr/>
      </p:nvGrpSpPr>
      <p:grpSpPr>
        <a:xfrm>
          <a:off x="0" y="0"/>
          <a:ext cx="0" cy="0"/>
          <a:chOff x="0" y="0"/>
          <a:chExt cx="0" cy="0"/>
        </a:xfrm>
      </p:grpSpPr>
      <p:sp>
        <p:nvSpPr>
          <p:cNvPr id="158" name="Google Shape;15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9" name="Google Shape;15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
        <p:cNvGrpSpPr/>
        <p:nvPr/>
      </p:nvGrpSpPr>
      <p:grpSpPr>
        <a:xfrm>
          <a:off x="0" y="0"/>
          <a:ext cx="0" cy="0"/>
          <a:chOff x="0" y="0"/>
          <a:chExt cx="0" cy="0"/>
        </a:xfrm>
      </p:grpSpPr>
      <p:sp>
        <p:nvSpPr>
          <p:cNvPr id="161" name="Google Shape;16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63" name="Google Shape;16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64" name="Google Shape;16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65" name="Google Shape;16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66"/>
        <p:cNvGrpSpPr/>
        <p:nvPr/>
      </p:nvGrpSpPr>
      <p:grpSpPr>
        <a:xfrm>
          <a:off x="0" y="0"/>
          <a:ext cx="0" cy="0"/>
          <a:chOff x="0" y="0"/>
          <a:chExt cx="0" cy="0"/>
        </a:xfrm>
      </p:grpSpPr>
      <p:sp>
        <p:nvSpPr>
          <p:cNvPr id="167" name="Google Shape;16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168" name="Google Shape;16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9"/>
        <p:cNvGrpSpPr/>
        <p:nvPr/>
      </p:nvGrpSpPr>
      <p:grpSpPr>
        <a:xfrm>
          <a:off x="0" y="0"/>
          <a:ext cx="0" cy="0"/>
          <a:chOff x="0" y="0"/>
          <a:chExt cx="0" cy="0"/>
        </a:xfrm>
      </p:grpSpPr>
      <p:sp>
        <p:nvSpPr>
          <p:cNvPr id="170" name="Google Shape;17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71" name="Google Shape;17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72" name="Google Shape;17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rtl="0">
              <a:spcBef>
                <a:spcPts val="0"/>
              </a:spcBef>
              <a:spcAft>
                <a:spcPts val="0"/>
              </a:spcAft>
              <a:buSzPts val="1300"/>
              <a:buChar char="●"/>
              <a:defRPr/>
            </a:lvl1pPr>
            <a:lvl2pPr marL="914400" lvl="1" indent="-298450" rtl="0">
              <a:spcBef>
                <a:spcPts val="0"/>
              </a:spcBef>
              <a:spcAft>
                <a:spcPts val="0"/>
              </a:spcAft>
              <a:buSzPts val="1100"/>
              <a:buChar char="○"/>
              <a:defRPr/>
            </a:lvl2pPr>
            <a:lvl3pPr marL="1371600" lvl="2" indent="-298450" rtl="0">
              <a:spcBef>
                <a:spcPts val="0"/>
              </a:spcBef>
              <a:spcAft>
                <a:spcPts val="0"/>
              </a:spcAft>
              <a:buSzPts val="1100"/>
              <a:buChar char="■"/>
              <a:defRPr/>
            </a:lvl3pPr>
            <a:lvl4pPr marL="1828800" lvl="3" indent="-298450" rtl="0">
              <a:spcBef>
                <a:spcPts val="0"/>
              </a:spcBef>
              <a:spcAft>
                <a:spcPts val="0"/>
              </a:spcAft>
              <a:buSzPts val="1100"/>
              <a:buChar char="●"/>
              <a:defRPr/>
            </a:lvl4pPr>
            <a:lvl5pPr marL="2286000" lvl="4" indent="-298450" rtl="0">
              <a:spcBef>
                <a:spcPts val="0"/>
              </a:spcBef>
              <a:spcAft>
                <a:spcPts val="0"/>
              </a:spcAft>
              <a:buSzPts val="1100"/>
              <a:buChar char="○"/>
              <a:defRPr/>
            </a:lvl5pPr>
            <a:lvl6pPr marL="2743200" lvl="5" indent="-298450" rtl="0">
              <a:spcBef>
                <a:spcPts val="0"/>
              </a:spcBef>
              <a:spcAft>
                <a:spcPts val="0"/>
              </a:spcAft>
              <a:buSzPts val="1100"/>
              <a:buChar char="■"/>
              <a:defRPr/>
            </a:lvl6pPr>
            <a:lvl7pPr marL="3200400" lvl="6" indent="-298450" rtl="0">
              <a:spcBef>
                <a:spcPts val="0"/>
              </a:spcBef>
              <a:spcAft>
                <a:spcPts val="0"/>
              </a:spcAft>
              <a:buSzPts val="1100"/>
              <a:buChar char="●"/>
              <a:defRPr/>
            </a:lvl7pPr>
            <a:lvl8pPr marL="3657600" lvl="7" indent="-298450" rtl="0">
              <a:spcBef>
                <a:spcPts val="0"/>
              </a:spcBef>
              <a:spcAft>
                <a:spcPts val="0"/>
              </a:spcAft>
              <a:buSzPts val="1100"/>
              <a:buChar char="○"/>
              <a:defRPr/>
            </a:lvl8pPr>
            <a:lvl9pPr marL="4114800" lvl="8" indent="-298450" rtl="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lt1"/>
                </a:solidFill>
                <a:latin typeface="Lato"/>
                <a:ea typeface="Lato"/>
                <a:cs typeface="Lato"/>
                <a:sym typeface="Lato"/>
              </a:defRPr>
            </a:lvl1pPr>
            <a:lvl2pPr lvl="1" algn="r" rtl="0">
              <a:buNone/>
              <a:defRPr sz="1000">
                <a:solidFill>
                  <a:schemeClr val="lt1"/>
                </a:solidFill>
                <a:latin typeface="Lato"/>
                <a:ea typeface="Lato"/>
                <a:cs typeface="Lato"/>
                <a:sym typeface="Lato"/>
              </a:defRPr>
            </a:lvl2pPr>
            <a:lvl3pPr lvl="2" algn="r" rtl="0">
              <a:buNone/>
              <a:defRPr sz="1000">
                <a:solidFill>
                  <a:schemeClr val="lt1"/>
                </a:solidFill>
                <a:latin typeface="Lato"/>
                <a:ea typeface="Lato"/>
                <a:cs typeface="Lato"/>
                <a:sym typeface="Lato"/>
              </a:defRPr>
            </a:lvl3pPr>
            <a:lvl4pPr lvl="3" algn="r" rtl="0">
              <a:buNone/>
              <a:defRPr sz="1000">
                <a:solidFill>
                  <a:schemeClr val="lt1"/>
                </a:solidFill>
                <a:latin typeface="Lato"/>
                <a:ea typeface="Lato"/>
                <a:cs typeface="Lato"/>
                <a:sym typeface="Lato"/>
              </a:defRPr>
            </a:lvl4pPr>
            <a:lvl5pPr lvl="4" algn="r" rtl="0">
              <a:buNone/>
              <a:defRPr sz="1000">
                <a:solidFill>
                  <a:schemeClr val="lt1"/>
                </a:solidFill>
                <a:latin typeface="Lato"/>
                <a:ea typeface="Lato"/>
                <a:cs typeface="Lato"/>
                <a:sym typeface="Lato"/>
              </a:defRPr>
            </a:lvl5pPr>
            <a:lvl6pPr lvl="5" algn="r" rtl="0">
              <a:buNone/>
              <a:defRPr sz="1000">
                <a:solidFill>
                  <a:schemeClr val="lt1"/>
                </a:solidFill>
                <a:latin typeface="Lato"/>
                <a:ea typeface="Lato"/>
                <a:cs typeface="Lato"/>
                <a:sym typeface="Lato"/>
              </a:defRPr>
            </a:lvl6pPr>
            <a:lvl7pPr lvl="6" algn="r" rtl="0">
              <a:buNone/>
              <a:defRPr sz="1000">
                <a:solidFill>
                  <a:schemeClr val="lt1"/>
                </a:solidFill>
                <a:latin typeface="Lato"/>
                <a:ea typeface="Lato"/>
                <a:cs typeface="Lato"/>
                <a:sym typeface="Lato"/>
              </a:defRPr>
            </a:lvl7pPr>
            <a:lvl8pPr lvl="7" algn="r" rtl="0">
              <a:buNone/>
              <a:defRPr sz="1000">
                <a:solidFill>
                  <a:schemeClr val="lt1"/>
                </a:solidFill>
                <a:latin typeface="Lato"/>
                <a:ea typeface="Lato"/>
                <a:cs typeface="Lato"/>
                <a:sym typeface="Lato"/>
              </a:defRPr>
            </a:lvl8pPr>
            <a:lvl9pPr lvl="8" algn="r" rtl="0">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132" name="Google Shape;13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33" name="Google Shape;13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glossary.ametsoc.org/wiki/Microclimat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www.spc.noaa.gov/exper/sounding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ctrTitle"/>
          </p:nvPr>
        </p:nvSpPr>
        <p:spPr>
          <a:xfrm>
            <a:off x="3166575" y="1083250"/>
            <a:ext cx="5871900" cy="186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80" b="1"/>
              <a:t>A Microclimate Case-Study Comparison of Arizona Soundings</a:t>
            </a:r>
            <a:endParaRPr sz="2480" b="1"/>
          </a:p>
          <a:p>
            <a:pPr marL="0" lvl="0" indent="0" algn="l" rtl="0">
              <a:spcBef>
                <a:spcPts val="0"/>
              </a:spcBef>
              <a:spcAft>
                <a:spcPts val="0"/>
              </a:spcAft>
              <a:buNone/>
            </a:pPr>
            <a:endParaRPr sz="2480"/>
          </a:p>
          <a:p>
            <a:pPr marL="0" lvl="0" indent="0" algn="l" rtl="0">
              <a:spcBef>
                <a:spcPts val="0"/>
              </a:spcBef>
              <a:spcAft>
                <a:spcPts val="0"/>
              </a:spcAft>
              <a:buNone/>
            </a:pPr>
            <a:endParaRPr sz="2480"/>
          </a:p>
          <a:p>
            <a:pPr marL="0" lvl="0" indent="0" algn="l" rtl="0">
              <a:spcBef>
                <a:spcPts val="0"/>
              </a:spcBef>
              <a:spcAft>
                <a:spcPts val="0"/>
              </a:spcAft>
              <a:buNone/>
            </a:pPr>
            <a:endParaRPr sz="2480"/>
          </a:p>
          <a:p>
            <a:pPr marL="0" lvl="0" indent="0" algn="l" rtl="0">
              <a:spcBef>
                <a:spcPts val="0"/>
              </a:spcBef>
              <a:spcAft>
                <a:spcPts val="0"/>
              </a:spcAft>
              <a:buSzPts val="990"/>
              <a:buNone/>
            </a:pPr>
            <a:endParaRPr sz="2480"/>
          </a:p>
        </p:txBody>
      </p:sp>
      <p:sp>
        <p:nvSpPr>
          <p:cNvPr id="180" name="Google Shape;180;p25"/>
          <p:cNvSpPr txBox="1">
            <a:spLocks noGrp="1"/>
          </p:cNvSpPr>
          <p:nvPr>
            <p:ph type="subTitle" idx="1"/>
          </p:nvPr>
        </p:nvSpPr>
        <p:spPr>
          <a:xfrm>
            <a:off x="3288725" y="2239125"/>
            <a:ext cx="5541000" cy="2106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sz="1600"/>
              <a:t>David G. Lopez</a:t>
            </a:r>
            <a:endParaRPr sz="1600"/>
          </a:p>
          <a:p>
            <a:pPr marL="0" lvl="0" indent="0" algn="ctr" rtl="0">
              <a:spcBef>
                <a:spcPts val="0"/>
              </a:spcBef>
              <a:spcAft>
                <a:spcPts val="0"/>
              </a:spcAft>
              <a:buNone/>
            </a:pPr>
            <a:endParaRPr sz="1400"/>
          </a:p>
          <a:p>
            <a:pPr marL="0" lvl="0" indent="0" algn="ctr" rtl="0">
              <a:spcBef>
                <a:spcPts val="0"/>
              </a:spcBef>
              <a:spcAft>
                <a:spcPts val="0"/>
              </a:spcAft>
              <a:buNone/>
            </a:pPr>
            <a:r>
              <a:rPr lang="en" sz="1400"/>
              <a:t>Advised By:</a:t>
            </a:r>
            <a:endParaRPr sz="1400"/>
          </a:p>
          <a:p>
            <a:pPr marL="0" lvl="0" indent="0" algn="ctr" rtl="0">
              <a:spcBef>
                <a:spcPts val="0"/>
              </a:spcBef>
              <a:spcAft>
                <a:spcPts val="0"/>
              </a:spcAft>
              <a:buNone/>
            </a:pPr>
            <a:r>
              <a:rPr lang="en" sz="1400"/>
              <a:t>Dr. R.S. Cerveny</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School of Geographical Sciences and Urban Planning</a:t>
            </a:r>
            <a:endParaRPr sz="1400"/>
          </a:p>
          <a:p>
            <a:pPr marL="0" lvl="0" indent="0" algn="ctr" rtl="0">
              <a:spcBef>
                <a:spcPts val="0"/>
              </a:spcBef>
              <a:spcAft>
                <a:spcPts val="0"/>
              </a:spcAft>
              <a:buNone/>
            </a:pPr>
            <a:r>
              <a:rPr lang="en" sz="1400"/>
              <a:t>Arizona State University</a:t>
            </a:r>
            <a:endParaRPr sz="1400"/>
          </a:p>
          <a:p>
            <a:pPr marL="0" lvl="0" indent="0" algn="ctr" rtl="0">
              <a:spcBef>
                <a:spcPts val="0"/>
              </a:spcBef>
              <a:spcAft>
                <a:spcPts val="0"/>
              </a:spcAft>
              <a:buNone/>
            </a:pPr>
            <a:endParaRPr sz="1400"/>
          </a:p>
          <a:p>
            <a:pPr marL="0" lvl="0" indent="0" algn="ctr" rtl="0">
              <a:spcBef>
                <a:spcPts val="0"/>
              </a:spcBef>
              <a:spcAft>
                <a:spcPts val="0"/>
              </a:spcAft>
              <a:buNone/>
            </a:pPr>
            <a:r>
              <a:rPr lang="en" sz="1400"/>
              <a:t>Arizona Space Grant Consortium 2023 Symposium</a:t>
            </a:r>
            <a:endParaRPr sz="1400"/>
          </a:p>
        </p:txBody>
      </p:sp>
      <p:pic>
        <p:nvPicPr>
          <p:cNvPr id="181" name="Google Shape;181;p25"/>
          <p:cNvPicPr preferRelativeResize="0"/>
          <p:nvPr/>
        </p:nvPicPr>
        <p:blipFill>
          <a:blip r:embed="rId3">
            <a:alphaModFix/>
          </a:blip>
          <a:stretch>
            <a:fillRect/>
          </a:stretch>
        </p:blipFill>
        <p:spPr>
          <a:xfrm>
            <a:off x="480625" y="3243799"/>
            <a:ext cx="2590249" cy="811974"/>
          </a:xfrm>
          <a:prstGeom prst="rect">
            <a:avLst/>
          </a:prstGeom>
          <a:noFill/>
          <a:ln>
            <a:noFill/>
          </a:ln>
        </p:spPr>
      </p:pic>
      <p:sp>
        <p:nvSpPr>
          <p:cNvPr id="182" name="Google Shape;182;p25"/>
          <p:cNvSpPr txBox="1"/>
          <p:nvPr/>
        </p:nvSpPr>
        <p:spPr>
          <a:xfrm>
            <a:off x="687225" y="2843600"/>
            <a:ext cx="2903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Lato"/>
                <a:ea typeface="Lato"/>
                <a:cs typeface="Lato"/>
                <a:sym typeface="Lato"/>
              </a:rPr>
              <a:t>Sponsored by: Dr. Bo Svoma</a:t>
            </a:r>
            <a:endParaRPr>
              <a:solidFill>
                <a:schemeClr val="lt1"/>
              </a:solidFill>
              <a:latin typeface="Lato"/>
              <a:ea typeface="Lato"/>
              <a:cs typeface="Lato"/>
              <a:sym typeface="Lato"/>
            </a:endParaRPr>
          </a:p>
        </p:txBody>
      </p:sp>
      <p:pic>
        <p:nvPicPr>
          <p:cNvPr id="183" name="Google Shape;183;p25"/>
          <p:cNvPicPr preferRelativeResize="0"/>
          <p:nvPr/>
        </p:nvPicPr>
        <p:blipFill rotWithShape="1">
          <a:blip r:embed="rId4">
            <a:alphaModFix/>
          </a:blip>
          <a:srcRect t="8917"/>
          <a:stretch/>
        </p:blipFill>
        <p:spPr>
          <a:xfrm>
            <a:off x="586338" y="4277900"/>
            <a:ext cx="7971323" cy="709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6"/>
          <p:cNvSpPr txBox="1">
            <a:spLocks noGrp="1"/>
          </p:cNvSpPr>
          <p:nvPr>
            <p:ph type="title"/>
          </p:nvPr>
        </p:nvSpPr>
        <p:spPr>
          <a:xfrm>
            <a:off x="1644175" y="403050"/>
            <a:ext cx="3314400" cy="91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460" b="1"/>
              <a:t>Research Question and Hypothesis</a:t>
            </a:r>
            <a:endParaRPr sz="2460" b="1"/>
          </a:p>
        </p:txBody>
      </p:sp>
      <p:sp>
        <p:nvSpPr>
          <p:cNvPr id="189" name="Google Shape;189;p26"/>
          <p:cNvSpPr txBox="1">
            <a:spLocks noGrp="1"/>
          </p:cNvSpPr>
          <p:nvPr>
            <p:ph type="body" idx="1"/>
          </p:nvPr>
        </p:nvSpPr>
        <p:spPr>
          <a:xfrm>
            <a:off x="56550" y="1472375"/>
            <a:ext cx="5680200" cy="35448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t>Radiosondes are launched aboard weather balloons twice daily around the world (0000 UTC and 1200 UTC). Radiosonde observations are used to create upper-air maps, and are used as initial conditions in weather models. </a:t>
            </a:r>
            <a:r>
              <a:rPr lang="en" u="sng"/>
              <a:t>In Arizona, the Flagstaff and Tucson National Weather Service (NWS) offices are upper-air stations.</a:t>
            </a:r>
            <a:r>
              <a:rPr lang="en"/>
              <a:t> </a:t>
            </a:r>
            <a:endParaRPr/>
          </a:p>
          <a:p>
            <a:pPr marL="0" lvl="0" indent="0" algn="l" rtl="0">
              <a:spcBef>
                <a:spcPts val="1200"/>
              </a:spcBef>
              <a:spcAft>
                <a:spcPts val="0"/>
              </a:spcAft>
              <a:buNone/>
            </a:pPr>
            <a:r>
              <a:rPr lang="en"/>
              <a:t>Is a Phoenix radiosonde launched at 0000 UTC in the late autumn warranted to aid in weather forecasting?</a:t>
            </a:r>
            <a:endParaRPr/>
          </a:p>
          <a:p>
            <a:pPr marL="0" lvl="0" indent="0" algn="l" rtl="0">
              <a:spcBef>
                <a:spcPts val="1200"/>
              </a:spcBef>
              <a:spcAft>
                <a:spcPts val="0"/>
              </a:spcAft>
              <a:buNone/>
            </a:pPr>
            <a:r>
              <a:rPr lang="en"/>
              <a:t>This project seeks to understand the applicability of launching radiosondes from the Phoenix NWS during the late autumn season to aid in weather forecasting.</a:t>
            </a:r>
            <a:br>
              <a:rPr lang="en"/>
            </a:br>
            <a:br>
              <a:rPr lang="en"/>
            </a:br>
            <a:r>
              <a:rPr lang="en"/>
              <a:t>Methods:</a:t>
            </a:r>
            <a:endParaRPr/>
          </a:p>
          <a:p>
            <a:pPr marL="457200" lvl="0" indent="-311150" algn="l" rtl="0">
              <a:spcBef>
                <a:spcPts val="1200"/>
              </a:spcBef>
              <a:spcAft>
                <a:spcPts val="0"/>
              </a:spcAft>
              <a:buSzPts val="1300"/>
              <a:buChar char="●"/>
            </a:pPr>
            <a:r>
              <a:rPr lang="en"/>
              <a:t>Through a case study, we have launched a 0000 UTC (11/10/2022) radiosonde from the Phoenix NWS office to compare with the Tucson NWS’s sounding.</a:t>
            </a:r>
            <a:endParaRPr/>
          </a:p>
        </p:txBody>
      </p:sp>
      <p:pic>
        <p:nvPicPr>
          <p:cNvPr id="190" name="Google Shape;190;p26"/>
          <p:cNvPicPr preferRelativeResize="0"/>
          <p:nvPr/>
        </p:nvPicPr>
        <p:blipFill>
          <a:blip r:embed="rId3">
            <a:alphaModFix/>
          </a:blip>
          <a:stretch>
            <a:fillRect/>
          </a:stretch>
        </p:blipFill>
        <p:spPr>
          <a:xfrm>
            <a:off x="5736589" y="0"/>
            <a:ext cx="3407422" cy="51435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1210525" y="6534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Educational Outcomes</a:t>
            </a:r>
            <a:endParaRPr b="1"/>
          </a:p>
        </p:txBody>
      </p:sp>
      <p:sp>
        <p:nvSpPr>
          <p:cNvPr id="196" name="Google Shape;196;p27"/>
          <p:cNvSpPr txBox="1">
            <a:spLocks noGrp="1"/>
          </p:cNvSpPr>
          <p:nvPr>
            <p:ph type="body" idx="1"/>
          </p:nvPr>
        </p:nvSpPr>
        <p:spPr>
          <a:xfrm>
            <a:off x="545875" y="1567550"/>
            <a:ext cx="4414800" cy="3177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Simultaneously used as a teaching experience for the ASU Meteorological Instruments and Measurements course (GPH 413/513)</a:t>
            </a:r>
            <a:endParaRPr/>
          </a:p>
          <a:p>
            <a:pPr marL="0" lvl="0" indent="0" algn="l" rtl="0">
              <a:spcBef>
                <a:spcPts val="1200"/>
              </a:spcBef>
              <a:spcAft>
                <a:spcPts val="0"/>
              </a:spcAft>
              <a:buNone/>
            </a:pPr>
            <a:r>
              <a:rPr lang="en"/>
              <a:t>Students: </a:t>
            </a:r>
            <a:endParaRPr/>
          </a:p>
          <a:p>
            <a:pPr marL="457200" lvl="0" indent="-311150" algn="l" rtl="0">
              <a:spcBef>
                <a:spcPts val="1200"/>
              </a:spcBef>
              <a:spcAft>
                <a:spcPts val="0"/>
              </a:spcAft>
              <a:buSzPts val="1300"/>
              <a:buChar char="●"/>
            </a:pPr>
            <a:r>
              <a:rPr lang="en"/>
              <a:t>Visited the Phoenix NWS office and met with Phoenix NWS forecasters</a:t>
            </a:r>
            <a:br>
              <a:rPr lang="en"/>
            </a:br>
            <a:r>
              <a:rPr lang="en" sz="300"/>
              <a:t> </a:t>
            </a:r>
            <a:endParaRPr sz="300"/>
          </a:p>
          <a:p>
            <a:pPr marL="457200" lvl="0" indent="-311150" algn="l" rtl="0">
              <a:spcBef>
                <a:spcPts val="0"/>
              </a:spcBef>
              <a:spcAft>
                <a:spcPts val="0"/>
              </a:spcAft>
              <a:buSzPts val="1300"/>
              <a:buChar char="●"/>
            </a:pPr>
            <a:r>
              <a:rPr lang="en"/>
              <a:t>Learned about radiosondes and weather balloons from Salt River Project (SRP) meteorologist, Dr. Bo Svoma</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97" name="Google Shape;197;p27"/>
          <p:cNvPicPr preferRelativeResize="0"/>
          <p:nvPr/>
        </p:nvPicPr>
        <p:blipFill>
          <a:blip r:embed="rId3">
            <a:alphaModFix/>
          </a:blip>
          <a:stretch>
            <a:fillRect/>
          </a:stretch>
        </p:blipFill>
        <p:spPr>
          <a:xfrm>
            <a:off x="5277541" y="0"/>
            <a:ext cx="3866460"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130265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2511" b="1"/>
              <a:t>Urban </a:t>
            </a:r>
            <a:endParaRPr sz="2511" b="1"/>
          </a:p>
          <a:p>
            <a:pPr marL="0" lvl="0" indent="0" algn="l" rtl="0">
              <a:spcBef>
                <a:spcPts val="0"/>
              </a:spcBef>
              <a:spcAft>
                <a:spcPts val="0"/>
              </a:spcAft>
              <a:buNone/>
            </a:pPr>
            <a:r>
              <a:rPr lang="en" sz="2511" b="1"/>
              <a:t>Microclimate</a:t>
            </a:r>
            <a:endParaRPr sz="2511" b="1"/>
          </a:p>
        </p:txBody>
      </p:sp>
      <p:pic>
        <p:nvPicPr>
          <p:cNvPr id="203" name="Google Shape;203;p28"/>
          <p:cNvPicPr preferRelativeResize="0"/>
          <p:nvPr/>
        </p:nvPicPr>
        <p:blipFill>
          <a:blip r:embed="rId3">
            <a:alphaModFix/>
          </a:blip>
          <a:stretch>
            <a:fillRect/>
          </a:stretch>
        </p:blipFill>
        <p:spPr>
          <a:xfrm>
            <a:off x="4017648" y="0"/>
            <a:ext cx="5126355" cy="5143500"/>
          </a:xfrm>
          <a:prstGeom prst="rect">
            <a:avLst/>
          </a:prstGeom>
          <a:noFill/>
          <a:ln>
            <a:noFill/>
          </a:ln>
        </p:spPr>
      </p:pic>
      <p:sp>
        <p:nvSpPr>
          <p:cNvPr id="204" name="Google Shape;204;p28"/>
          <p:cNvSpPr txBox="1"/>
          <p:nvPr/>
        </p:nvSpPr>
        <p:spPr>
          <a:xfrm>
            <a:off x="369725" y="1307850"/>
            <a:ext cx="3536400" cy="36018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Char char="●"/>
            </a:pPr>
            <a:r>
              <a:rPr lang="en" sz="1600">
                <a:solidFill>
                  <a:schemeClr val="lt1"/>
                </a:solidFill>
              </a:rPr>
              <a:t>Fine climatic structure of the air space that extends from the very surface of the earth to a height where the effects of the immediate character of the underlying surface no longer can be distinguished from the general local climate</a:t>
            </a:r>
            <a:endParaRPr sz="16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Affected by pavement, buildings, air pollution, dense inhabitation, etc.</a:t>
            </a:r>
            <a:endParaRPr>
              <a:solidFill>
                <a:schemeClr val="lt1"/>
              </a:solidFill>
            </a:endParaRPr>
          </a:p>
          <a:p>
            <a:pPr marL="0" lvl="0" indent="0" algn="l" rtl="0">
              <a:spcBef>
                <a:spcPts val="0"/>
              </a:spcBef>
              <a:spcAft>
                <a:spcPts val="0"/>
              </a:spcAft>
              <a:buNone/>
            </a:pPr>
            <a:endParaRPr sz="1300">
              <a:solidFill>
                <a:schemeClr val="lt1"/>
              </a:solidFill>
            </a:endParaRPr>
          </a:p>
          <a:p>
            <a:pPr marL="0" lvl="0" indent="0" algn="l" rtl="0">
              <a:spcBef>
                <a:spcPts val="0"/>
              </a:spcBef>
              <a:spcAft>
                <a:spcPts val="0"/>
              </a:spcAft>
              <a:buNone/>
            </a:pPr>
            <a:r>
              <a:rPr lang="en" sz="1000">
                <a:solidFill>
                  <a:schemeClr val="lt1"/>
                </a:solidFill>
              </a:rPr>
              <a:t>Geiger, R. 1951. Compendium of Meteorology. 993–1003. </a:t>
            </a:r>
            <a:r>
              <a:rPr lang="en" sz="1000" u="sng">
                <a:solidFill>
                  <a:schemeClr val="hlink"/>
                </a:solidFill>
                <a:hlinkClick r:id="rId4"/>
              </a:rPr>
              <a:t>https://glossary.ametsoc.org/wiki/Microclimate</a:t>
            </a:r>
            <a:r>
              <a:rPr lang="en" sz="1000">
                <a:solidFill>
                  <a:schemeClr val="lt1"/>
                </a:solidFill>
              </a:rPr>
              <a:t> </a:t>
            </a:r>
            <a:endParaRPr sz="1000">
              <a:solidFill>
                <a:schemeClr val="lt1"/>
              </a:solidFill>
            </a:endParaRPr>
          </a:p>
          <a:p>
            <a:pPr marL="0" lvl="0" indent="0" algn="l" rtl="0">
              <a:spcBef>
                <a:spcPts val="0"/>
              </a:spcBef>
              <a:spcAft>
                <a:spcPts val="0"/>
              </a:spcAft>
              <a:buNone/>
            </a:pP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9"/>
          <p:cNvPicPr preferRelativeResize="0"/>
          <p:nvPr/>
        </p:nvPicPr>
        <p:blipFill>
          <a:blip r:embed="rId3">
            <a:alphaModFix/>
          </a:blip>
          <a:stretch>
            <a:fillRect/>
          </a:stretch>
        </p:blipFill>
        <p:spPr>
          <a:xfrm>
            <a:off x="232514" y="0"/>
            <a:ext cx="8679013" cy="4429201"/>
          </a:xfrm>
          <a:prstGeom prst="rect">
            <a:avLst/>
          </a:prstGeom>
          <a:noFill/>
          <a:ln>
            <a:noFill/>
          </a:ln>
        </p:spPr>
      </p:pic>
      <p:sp>
        <p:nvSpPr>
          <p:cNvPr id="210" name="Google Shape;210;p29"/>
          <p:cNvSpPr txBox="1"/>
          <p:nvPr/>
        </p:nvSpPr>
        <p:spPr>
          <a:xfrm>
            <a:off x="13" y="4429200"/>
            <a:ext cx="9144000" cy="71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rPr>
              <a:t>Figure 1.1. Sounding analysis for the 0000 UTC (11/10/2022) Phoenix National Weather Service radiosonde. Accessed from</a:t>
            </a:r>
            <a:r>
              <a:rPr lang="en" sz="1600">
                <a:solidFill>
                  <a:schemeClr val="dk1"/>
                </a:solidFill>
                <a:uFill>
                  <a:noFill/>
                </a:uFill>
                <a:hlinkClick r:id="rId4">
                  <a:extLst>
                    <a:ext uri="{A12FA001-AC4F-418D-AE19-62706E023703}">
                      <ahyp:hlinkClr xmlns:ahyp="http://schemas.microsoft.com/office/drawing/2018/hyperlinkcolor" val="tx"/>
                    </a:ext>
                  </a:extLst>
                </a:hlinkClick>
              </a:rPr>
              <a:t> </a:t>
            </a:r>
            <a:r>
              <a:rPr lang="en" sz="1600" u="sng">
                <a:solidFill>
                  <a:schemeClr val="hlink"/>
                </a:solidFill>
                <a:hlinkClick r:id="rId4"/>
              </a:rPr>
              <a:t>https://www.spc.noaa.gov/exper/soundings/</a:t>
            </a:r>
            <a:r>
              <a:rPr lang="en" sz="1600">
                <a:solidFill>
                  <a:schemeClr val="dk1"/>
                </a:solidFill>
              </a:rPr>
              <a:t> on 11/10/2022.</a:t>
            </a:r>
            <a:endParaRPr sz="16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0"/>
          <p:cNvSpPr txBox="1"/>
          <p:nvPr/>
        </p:nvSpPr>
        <p:spPr>
          <a:xfrm>
            <a:off x="13" y="4429200"/>
            <a:ext cx="9144000" cy="714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600">
                <a:solidFill>
                  <a:schemeClr val="dk1"/>
                </a:solidFill>
              </a:rPr>
              <a:t>Figure 1.2. Sounding analysis for the 0000 UTC (11/10/2022) Tucson National Weather Service radiosonde. Accessed from https://www.spc.noaa.gov/exper/soundings/ on 11/10/2022.</a:t>
            </a:r>
            <a:endParaRPr sz="1600">
              <a:solidFill>
                <a:schemeClr val="dk1"/>
              </a:solidFill>
            </a:endParaRPr>
          </a:p>
        </p:txBody>
      </p:sp>
      <p:pic>
        <p:nvPicPr>
          <p:cNvPr id="216" name="Google Shape;216;p30"/>
          <p:cNvPicPr preferRelativeResize="0"/>
          <p:nvPr/>
        </p:nvPicPr>
        <p:blipFill>
          <a:blip r:embed="rId3">
            <a:alphaModFix/>
          </a:blip>
          <a:stretch>
            <a:fillRect/>
          </a:stretch>
        </p:blipFill>
        <p:spPr>
          <a:xfrm>
            <a:off x="227825" y="0"/>
            <a:ext cx="8688402" cy="44292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1"/>
          <p:cNvSpPr txBox="1">
            <a:spLocks noGrp="1"/>
          </p:cNvSpPr>
          <p:nvPr>
            <p:ph type="title"/>
          </p:nvPr>
        </p:nvSpPr>
        <p:spPr>
          <a:xfrm>
            <a:off x="130265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11" b="1"/>
              <a:t>Results and Discussion</a:t>
            </a:r>
            <a:endParaRPr sz="2511" b="1"/>
          </a:p>
        </p:txBody>
      </p:sp>
      <p:sp>
        <p:nvSpPr>
          <p:cNvPr id="222" name="Google Shape;222;p31"/>
          <p:cNvSpPr txBox="1"/>
          <p:nvPr/>
        </p:nvSpPr>
        <p:spPr>
          <a:xfrm>
            <a:off x="369725" y="1307850"/>
            <a:ext cx="7971900" cy="27783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lt1"/>
              </a:buClr>
              <a:buSzPts val="1600"/>
              <a:buChar char="●"/>
            </a:pPr>
            <a:r>
              <a:rPr lang="en" sz="1600">
                <a:solidFill>
                  <a:schemeClr val="lt1"/>
                </a:solidFill>
              </a:rPr>
              <a:t>Significant differences in sounding analysis that affected weather forecasting occurred primarily within the planetary boundary layer</a:t>
            </a:r>
            <a:br>
              <a:rPr lang="en" sz="1600">
                <a:solidFill>
                  <a:schemeClr val="lt1"/>
                </a:solidFill>
              </a:rPr>
            </a:br>
            <a:r>
              <a:rPr lang="en" sz="200">
                <a:solidFill>
                  <a:schemeClr val="lt1"/>
                </a:solidFill>
              </a:rPr>
              <a:t> </a:t>
            </a:r>
            <a:endParaRPr sz="2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Phoenix sounding analysis showed a convective available potential energy (CAPE) of 24 J/kg</a:t>
            </a:r>
            <a:br>
              <a:rPr lang="en" sz="1600">
                <a:solidFill>
                  <a:schemeClr val="lt1"/>
                </a:solidFill>
              </a:rPr>
            </a:br>
            <a:r>
              <a:rPr lang="en" sz="200">
                <a:solidFill>
                  <a:schemeClr val="lt1"/>
                </a:solidFill>
              </a:rPr>
              <a:t> </a:t>
            </a:r>
            <a:endParaRPr sz="200">
              <a:solidFill>
                <a:schemeClr val="lt1"/>
              </a:solidFill>
            </a:endParaRPr>
          </a:p>
          <a:p>
            <a:pPr marL="457200" lvl="0" indent="-330200" algn="l" rtl="0">
              <a:spcBef>
                <a:spcPts val="0"/>
              </a:spcBef>
              <a:spcAft>
                <a:spcPts val="0"/>
              </a:spcAft>
              <a:buClr>
                <a:schemeClr val="lt1"/>
              </a:buClr>
              <a:buSzPts val="1600"/>
              <a:buChar char="●"/>
            </a:pPr>
            <a:r>
              <a:rPr lang="en" sz="1600">
                <a:solidFill>
                  <a:schemeClr val="lt1"/>
                </a:solidFill>
              </a:rPr>
              <a:t>Phoenix sounding analysis captured saturation, precipitation, and evaporation of precipitation, verified with radar</a:t>
            </a:r>
            <a:endParaRPr sz="1600">
              <a:solidFill>
                <a:schemeClr val="lt1"/>
              </a:solidFill>
            </a:endParaRPr>
          </a:p>
          <a:p>
            <a:pPr marL="0" lvl="0" indent="0" algn="l" rtl="0">
              <a:spcBef>
                <a:spcPts val="0"/>
              </a:spcBef>
              <a:spcAft>
                <a:spcPts val="0"/>
              </a:spcAft>
              <a:buNone/>
            </a:pPr>
            <a:endParaRPr sz="1600">
              <a:solidFill>
                <a:schemeClr val="lt1"/>
              </a:solidFill>
            </a:endParaRPr>
          </a:p>
          <a:p>
            <a:pPr marL="0" lvl="0" indent="0" algn="l" rtl="0">
              <a:spcBef>
                <a:spcPts val="0"/>
              </a:spcBef>
              <a:spcAft>
                <a:spcPts val="0"/>
              </a:spcAft>
              <a:buNone/>
            </a:pPr>
            <a:endParaRPr sz="1600">
              <a:solidFill>
                <a:schemeClr val="lt1"/>
              </a:solidFill>
            </a:endParaRPr>
          </a:p>
          <a:p>
            <a:pPr marL="0" lvl="0" indent="0" algn="l" rtl="0">
              <a:spcBef>
                <a:spcPts val="0"/>
              </a:spcBef>
              <a:spcAft>
                <a:spcPts val="0"/>
              </a:spcAft>
              <a:buNone/>
            </a:pPr>
            <a:r>
              <a:rPr lang="en" sz="1800">
                <a:solidFill>
                  <a:schemeClr val="lt1"/>
                </a:solidFill>
              </a:rPr>
              <a:t>A Phoenix radiosonde launched at 0000 UTC in the late autumn can aid weather forecasting, though may not always be warranted.</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2"/>
          <p:cNvSpPr txBox="1">
            <a:spLocks noGrp="1"/>
          </p:cNvSpPr>
          <p:nvPr>
            <p:ph type="title"/>
          </p:nvPr>
        </p:nvSpPr>
        <p:spPr>
          <a:xfrm>
            <a:off x="130265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511" b="1"/>
              <a:t>Acknowledgments</a:t>
            </a:r>
            <a:endParaRPr sz="2511" b="1"/>
          </a:p>
        </p:txBody>
      </p:sp>
      <p:sp>
        <p:nvSpPr>
          <p:cNvPr id="228" name="Google Shape;228;p32"/>
          <p:cNvSpPr txBox="1"/>
          <p:nvPr/>
        </p:nvSpPr>
        <p:spPr>
          <a:xfrm>
            <a:off x="369725" y="1307850"/>
            <a:ext cx="8331900" cy="1169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lt1"/>
                </a:solidFill>
              </a:rPr>
              <a:t>A special thanks to </a:t>
            </a:r>
            <a:r>
              <a:rPr lang="en" sz="1600" b="1" u="sng">
                <a:solidFill>
                  <a:schemeClr val="lt1"/>
                </a:solidFill>
              </a:rPr>
              <a:t>Dr. Bo Svoma</a:t>
            </a:r>
            <a:r>
              <a:rPr lang="en" sz="1600">
                <a:solidFill>
                  <a:schemeClr val="lt1"/>
                </a:solidFill>
              </a:rPr>
              <a:t> for sponsoring this project. Dr. Svoma, SRP meteorologist, supplied the radiosonde, weather balloon, and helium, as well as organized the Phoenix NWS visit for the ASU Meteorological Instruments and Measurements course (GPH 413/513).</a:t>
            </a:r>
            <a:endParaRPr sz="1600">
              <a:solidFill>
                <a:schemeClr val="lt1"/>
              </a:solidFill>
            </a:endParaRPr>
          </a:p>
        </p:txBody>
      </p:sp>
      <p:pic>
        <p:nvPicPr>
          <p:cNvPr id="229" name="Google Shape;229;p32"/>
          <p:cNvPicPr preferRelativeResize="0"/>
          <p:nvPr/>
        </p:nvPicPr>
        <p:blipFill>
          <a:blip r:embed="rId3">
            <a:alphaModFix/>
          </a:blip>
          <a:stretch>
            <a:fillRect/>
          </a:stretch>
        </p:blipFill>
        <p:spPr>
          <a:xfrm>
            <a:off x="1839623" y="2916875"/>
            <a:ext cx="5032100" cy="1577424"/>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516</Words>
  <Application>Microsoft Office PowerPoint</Application>
  <PresentationFormat>On-screen Show (16:9)</PresentationFormat>
  <Paragraphs>40</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Montserrat</vt:lpstr>
      <vt:lpstr>Arial</vt:lpstr>
      <vt:lpstr>Lato</vt:lpstr>
      <vt:lpstr>Focus</vt:lpstr>
      <vt:lpstr>Simple Light</vt:lpstr>
      <vt:lpstr>A Microclimate Case-Study Comparison of Arizona Soundings    </vt:lpstr>
      <vt:lpstr>Research Question and Hypothesis</vt:lpstr>
      <vt:lpstr>Educational Outcomes</vt:lpstr>
      <vt:lpstr>Urban  Microclimate</vt:lpstr>
      <vt:lpstr>PowerPoint Presentation</vt:lpstr>
      <vt:lpstr>PowerPoint Presentation</vt:lpstr>
      <vt:lpstr>Results and Discussion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Microclimate Case-Study Comparison of Arizona Soundings    </dc:title>
  <dc:creator>Michelle A. Coe</dc:creator>
  <cp:lastModifiedBy>Coe, Michelle A - (macoe)</cp:lastModifiedBy>
  <cp:revision>1</cp:revision>
  <dcterms:modified xsi:type="dcterms:W3CDTF">2023-04-14T17:53:38Z</dcterms:modified>
</cp:coreProperties>
</file>